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76" r:id="rId6"/>
    <p:sldId id="282" r:id="rId7"/>
    <p:sldId id="285" r:id="rId8"/>
    <p:sldId id="287" r:id="rId9"/>
    <p:sldId id="288" r:id="rId10"/>
    <p:sldId id="292" r:id="rId11"/>
    <p:sldId id="294" r:id="rId12"/>
    <p:sldId id="295" r:id="rId13"/>
    <p:sldId id="296" r:id="rId14"/>
    <p:sldId id="305" r:id="rId15"/>
    <p:sldId id="308" r:id="rId16"/>
    <p:sldId id="315" r:id="rId17"/>
    <p:sldId id="317" r:id="rId18"/>
    <p:sldId id="307" r:id="rId19"/>
    <p:sldId id="300" r:id="rId20"/>
    <p:sldId id="304" r:id="rId21"/>
    <p:sldId id="302" r:id="rId22"/>
    <p:sldId id="303" r:id="rId23"/>
    <p:sldId id="281" r:id="rId24"/>
    <p:sldId id="319" r:id="rId25"/>
    <p:sldId id="320" r:id="rId26"/>
    <p:sldId id="321" r:id="rId27"/>
    <p:sldId id="318" r:id="rId28"/>
    <p:sldId id="32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703"/>
    <a:srgbClr val="00863D"/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4990585"/>
            <a:ext cx="9147765" cy="1867416"/>
            <a:chOff x="-3765" y="4880373"/>
            <a:chExt cx="9147765" cy="1984713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1678" y="5726232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7E3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-3765" y="5726208"/>
              <a:ext cx="9144000" cy="113887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7E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274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86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03E0D3-A0AB-4576-9C5B-78AD0811A8C6}" type="datetimeFigureOut">
              <a:rPr lang="ru-RU" smtClean="0"/>
              <a:pPr/>
              <a:t>05.07.2011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326BFA-B9C2-4DEA-8947-6E65F1745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A\3.%20Overview%20Zyoptix%20Platform\eyeScan.avi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876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Клиническое применение</a:t>
            </a:r>
            <a:r>
              <a:rPr lang="en-US" dirty="0" smtClean="0"/>
              <a:t> </a:t>
            </a:r>
            <a:r>
              <a:rPr lang="ru-RU" dirty="0" smtClean="0"/>
              <a:t>Диагностической Станции </a:t>
            </a:r>
            <a:r>
              <a:rPr lang="en-US" dirty="0" smtClean="0"/>
              <a:t>ZDW</a:t>
            </a:r>
            <a:r>
              <a:rPr lang="ru-RU" dirty="0" smtClean="0"/>
              <a:t> </a:t>
            </a:r>
            <a:r>
              <a:rPr lang="en-US" dirty="0" smtClean="0"/>
              <a:t>(B&amp;L)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929058" y="3786190"/>
            <a:ext cx="4572000" cy="1454888"/>
          </a:xfrm>
        </p:spPr>
        <p:txBody>
          <a:bodyPr/>
          <a:lstStyle/>
          <a:p>
            <a:r>
              <a:rPr lang="ru-RU" dirty="0" smtClean="0"/>
              <a:t>Ковалев А.И. к.м.н.</a:t>
            </a:r>
          </a:p>
          <a:p>
            <a:r>
              <a:rPr lang="ru-RU" dirty="0" smtClean="0"/>
              <a:t>Медицинский Центр </a:t>
            </a:r>
            <a:r>
              <a:rPr lang="en-US" dirty="0" smtClean="0"/>
              <a:t>AILAS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Confer\14.05.08\Keratoconus Initial 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0" y="214290"/>
            <a:ext cx="8948766" cy="65018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2786082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Второй Глаз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928662" y="3786190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F:\Confer\14.05.08\Keratocon Init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9020204" cy="65537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Кольцо 3"/>
          <p:cNvSpPr/>
          <p:nvPr/>
        </p:nvSpPr>
        <p:spPr>
          <a:xfrm>
            <a:off x="785786" y="3714752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572132" y="785794"/>
            <a:ext cx="2857520" cy="2928958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643174" y="6286520"/>
            <a:ext cx="2357454" cy="428628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785786" y="928670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572132" y="3714752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111\Desktop\ZDW Presentation\Conference JPEG\2 hot spots Posteri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75246"/>
            <a:ext cx="9001156" cy="65399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14852" y="142852"/>
            <a:ext cx="3543296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Двойная Верхушка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643570" y="928670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785786" y="785794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714348" y="3643314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572132" y="3643314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111\Desktop\ZDW Presentation\Conference JPEG\Posterior Keratoko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75245"/>
            <a:ext cx="9001156" cy="6539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86182" y="142852"/>
            <a:ext cx="4000528" cy="796908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Задний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Кератолконус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643570" y="928670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4357686" y="714356"/>
            <a:ext cx="1428760" cy="1071570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785786" y="785794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785786" y="3643314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572132" y="3643314"/>
            <a:ext cx="2857520" cy="285752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err="1" smtClean="0"/>
              <a:t>Pelucid</a:t>
            </a:r>
            <a:r>
              <a:rPr lang="en-US" dirty="0" smtClean="0"/>
              <a:t> Marginal Degeneration</a:t>
            </a:r>
            <a:endParaRPr lang="ru-RU" dirty="0"/>
          </a:p>
        </p:txBody>
      </p:sp>
      <p:pic>
        <p:nvPicPr>
          <p:cNvPr id="1026" name="Picture 2" descr="C:\Users\111\Desktop\ZDW Presentation\Pelucid 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8" y="1124096"/>
            <a:ext cx="8563002" cy="56624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17580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 </a:t>
            </a:r>
            <a:br>
              <a:rPr lang="ru-RU" dirty="0" smtClean="0"/>
            </a:br>
            <a:r>
              <a:rPr lang="ru-RU" dirty="0" smtClean="0"/>
              <a:t>Результатов Лазерной Коррекции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Оценка Ширины Угла П/К  (Пре Оп.)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07639" cy="57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EEECE1"/>
                </a:solidFill>
              </a:rPr>
              <a:t>Оценка Ширины Угла П/К  (Пост Оп.)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042557"/>
            <a:ext cx="8572528" cy="57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Рефракционная Терапия –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en-US" sz="4000" dirty="0" smtClean="0"/>
              <a:t>Paragon CRT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Рефракционная Терапия </a:t>
            </a:r>
            <a:r>
              <a:rPr lang="en-US" sz="3200" dirty="0" smtClean="0"/>
              <a:t>Paragon CRT</a:t>
            </a:r>
            <a:endParaRPr lang="ru-RU" sz="3200" dirty="0"/>
          </a:p>
        </p:txBody>
      </p:sp>
      <p:pic>
        <p:nvPicPr>
          <p:cNvPr id="57346" name="Picture 2" descr="C:\Documents and Settings\1\Рабочий стол\Conference JPEG\CRT -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921390"/>
            <a:ext cx="8072495" cy="58651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Кольцо 5"/>
          <p:cNvSpPr/>
          <p:nvPr/>
        </p:nvSpPr>
        <p:spPr>
          <a:xfrm>
            <a:off x="2857488" y="3429000"/>
            <a:ext cx="1857388" cy="1857388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614866" cy="422136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В 80-х годах 20-го века - компьютерный анализ изображения передней поверхности роговицы.</a:t>
            </a:r>
          </a:p>
          <a:p>
            <a:endParaRPr lang="ru-RU" dirty="0" smtClean="0"/>
          </a:p>
          <a:p>
            <a:r>
              <a:rPr lang="ru-RU" dirty="0" smtClean="0"/>
              <a:t>В 90-х годах – внедрение топографов в клиническую практику.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215074" y="4643446"/>
            <a:ext cx="190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928802"/>
            <a:ext cx="2143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Глубокая Линза – Смещение Книзу</a:t>
            </a:r>
            <a:endParaRPr lang="ru-RU" sz="3600" dirty="0"/>
          </a:p>
        </p:txBody>
      </p:sp>
      <p:pic>
        <p:nvPicPr>
          <p:cNvPr id="60418" name="Picture 2" descr="C:\Documents and Settings\1\Рабочий стол\Conference JPEG\deep CRT (chahge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42" y="857232"/>
            <a:ext cx="8001024" cy="6000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Кольцо 5"/>
          <p:cNvSpPr/>
          <p:nvPr/>
        </p:nvSpPr>
        <p:spPr>
          <a:xfrm>
            <a:off x="2000232" y="2357430"/>
            <a:ext cx="928694" cy="928694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123923" y="2447921"/>
            <a:ext cx="1278887" cy="9777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Плоская Линза – Смещение Кверху</a:t>
            </a:r>
            <a:endParaRPr lang="ru-RU" sz="3200" dirty="0"/>
          </a:p>
        </p:txBody>
      </p:sp>
      <p:pic>
        <p:nvPicPr>
          <p:cNvPr id="59394" name="Picture 2" descr="C:\Documents and Settings\1\Рабочий стол\Conference JPEG\flet lens C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59154" cy="60007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Кольцо 6"/>
          <p:cNvSpPr/>
          <p:nvPr/>
        </p:nvSpPr>
        <p:spPr>
          <a:xfrm>
            <a:off x="2000232" y="2071678"/>
            <a:ext cx="928694" cy="928694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1123923" y="3019425"/>
            <a:ext cx="1278887" cy="9777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0118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Плоская Линза – </a:t>
            </a:r>
            <a:r>
              <a:rPr lang="en-US" dirty="0" smtClean="0"/>
              <a:t>Smile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Улыбка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61442" name="Picture 2" descr="C:\Documents and Settings\1\Рабочий стол\Conference JPEG\CRT smile (chande lenses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01056" cy="60007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Арка 5"/>
          <p:cNvSpPr/>
          <p:nvPr/>
        </p:nvSpPr>
        <p:spPr>
          <a:xfrm rot="10800000">
            <a:off x="1643043" y="1785926"/>
            <a:ext cx="1357321" cy="1357322"/>
          </a:xfrm>
          <a:prstGeom prst="blockArc">
            <a:avLst>
              <a:gd name="adj1" fmla="val 11759112"/>
              <a:gd name="adj2" fmla="val 20314845"/>
              <a:gd name="adj3" fmla="val 153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928794" y="2214554"/>
            <a:ext cx="142876" cy="142876"/>
          </a:xfrm>
          <a:prstGeom prst="donut">
            <a:avLst>
              <a:gd name="adj" fmla="val 468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571736" y="2214554"/>
            <a:ext cx="142876" cy="142876"/>
          </a:xfrm>
          <a:prstGeom prst="donut">
            <a:avLst>
              <a:gd name="adj" fmla="val 468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440594"/>
          </a:xfrm>
        </p:spPr>
        <p:txBody>
          <a:bodyPr/>
          <a:lstStyle/>
          <a:p>
            <a:r>
              <a:rPr lang="ru-RU" dirty="0" smtClean="0"/>
              <a:t>Астигматизм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Паралимбальные</a:t>
            </a:r>
            <a:r>
              <a:rPr lang="ru-RU" dirty="0" smtClean="0"/>
              <a:t> Дуговые Насечки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Смешанный Астигматизм +3.0/-5.5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21" y="1009655"/>
            <a:ext cx="8665397" cy="57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F:\ZDW Presentation\New Folder\Incis Calc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69" y="875188"/>
            <a:ext cx="6638923" cy="3625382"/>
          </a:xfrm>
          <a:prstGeom prst="rect">
            <a:avLst/>
          </a:prstGeom>
          <a:noFill/>
        </p:spPr>
      </p:pic>
      <p:sp>
        <p:nvSpPr>
          <p:cNvPr id="7" name="Кольцо 6"/>
          <p:cNvSpPr/>
          <p:nvPr/>
        </p:nvSpPr>
        <p:spPr>
          <a:xfrm>
            <a:off x="857224" y="4071942"/>
            <a:ext cx="928694" cy="50006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7" y="571480"/>
            <a:ext cx="8990817" cy="59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95485"/>
            <a:ext cx="8932721" cy="596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252" y="1844604"/>
            <a:ext cx="6958085" cy="2308324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midnightdrag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34925" y="26988"/>
            <a:ext cx="9144000" cy="6858000"/>
          </a:xfrm>
          <a:noFill/>
          <a:ln/>
          <a:effectLst/>
        </p:spPr>
      </p:pic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7489825" cy="40814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Вопросы?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tect3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4000504"/>
            <a:ext cx="2714644" cy="2035983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09094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Контрастные Концентрические круги проецируются на поверхность роговицы</a:t>
            </a:r>
          </a:p>
          <a:p>
            <a:endParaRPr lang="ru-RU" dirty="0" smtClean="0"/>
          </a:p>
          <a:p>
            <a:r>
              <a:rPr lang="ru-RU" dirty="0" smtClean="0"/>
              <a:t>Изображение улавливается (записывается) цифровой камерой</a:t>
            </a:r>
          </a:p>
          <a:p>
            <a:endParaRPr lang="ru-RU" dirty="0" smtClean="0"/>
          </a:p>
          <a:p>
            <a:r>
              <a:rPr lang="ru-RU" dirty="0" smtClean="0"/>
              <a:t>Компьютерная обработка изображения</a:t>
            </a:r>
          </a:p>
          <a:p>
            <a:endParaRPr lang="ru-RU" dirty="0" smtClean="0"/>
          </a:p>
          <a:p>
            <a:r>
              <a:rPr lang="ru-RU" dirty="0" smtClean="0"/>
              <a:t>Отражение результатов на экране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Современной </a:t>
            </a:r>
            <a:r>
              <a:rPr lang="ru-RU" dirty="0" err="1" smtClean="0"/>
              <a:t>Кератотопографии</a:t>
            </a:r>
            <a:endParaRPr lang="ru-RU" dirty="0"/>
          </a:p>
        </p:txBody>
      </p:sp>
      <p:pic>
        <p:nvPicPr>
          <p:cNvPr id="12289" name="Picture 1" descr="C:\Users\111\Desktop\ZDW Presentation\Confer\Placido 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2785894" cy="20241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rbscanringslightsonw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33078"/>
            <a:ext cx="4038600" cy="302208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Кератотопография</a:t>
            </a:r>
            <a:r>
              <a:rPr lang="ru-RU" dirty="0" smtClean="0"/>
              <a:t> </a:t>
            </a:r>
            <a:r>
              <a:rPr lang="en-US" dirty="0" smtClean="0"/>
              <a:t>+ </a:t>
            </a:r>
            <a:r>
              <a:rPr lang="ru-RU" dirty="0" err="1" smtClean="0"/>
              <a:t>Видеокератография</a:t>
            </a:r>
            <a:r>
              <a:rPr lang="en-US" dirty="0" smtClean="0"/>
              <a:t> = ORBSCAN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 descr="eyesc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3048021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eyeSca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5343525" cy="3832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74663" y="474663"/>
            <a:ext cx="7507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 dirty="0">
                <a:solidFill>
                  <a:srgbClr val="FFCC99"/>
                </a:solidFill>
                <a:latin typeface="Arial" charset="0"/>
              </a:rPr>
              <a:t>	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85720" y="1357298"/>
            <a:ext cx="3184979" cy="7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Передняя поверхность</a:t>
            </a:r>
          </a:p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 роговицы</a:t>
            </a:r>
            <a:endParaRPr lang="en-US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14282" y="3786190"/>
            <a:ext cx="1544979" cy="7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Передняя </a:t>
            </a:r>
          </a:p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капсула</a:t>
            </a:r>
            <a:endParaRPr lang="en-US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V="1">
            <a:off x="1428728" y="2714620"/>
            <a:ext cx="1643074" cy="32384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 flipV="1">
            <a:off x="1428728" y="3857628"/>
            <a:ext cx="2571768" cy="5000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7418393" y="4191000"/>
            <a:ext cx="868383" cy="4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Лимб</a:t>
            </a:r>
            <a:endParaRPr lang="en-US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V="1">
            <a:off x="6429388" y="4429132"/>
            <a:ext cx="1071570" cy="1428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-32" y="4786322"/>
            <a:ext cx="1863912" cy="110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Передняя</a:t>
            </a:r>
          </a:p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Поверхность</a:t>
            </a:r>
          </a:p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радужки</a:t>
            </a:r>
            <a:endParaRPr lang="en-US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1500165" y="5000635"/>
            <a:ext cx="2428893" cy="1428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endParaRPr lang="ru-RU"/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71406" y="2582863"/>
            <a:ext cx="1812616" cy="110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Задняя</a:t>
            </a:r>
          </a:p>
          <a:p>
            <a:pPr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поверхность</a:t>
            </a:r>
          </a:p>
          <a:p>
            <a:pPr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 роговицы</a:t>
            </a:r>
            <a:endParaRPr lang="en-US" sz="22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1714480" y="1785926"/>
            <a:ext cx="1285884" cy="6429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7270068" y="2643182"/>
            <a:ext cx="1445336" cy="7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Объект  </a:t>
            </a:r>
          </a:p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Фиксации</a:t>
            </a:r>
            <a:endParaRPr lang="en-US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4572000" y="3071810"/>
            <a:ext cx="2786081" cy="5715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7198206" y="1571612"/>
            <a:ext cx="1660074" cy="7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473" tIns="42737" rIns="85473" bIns="42737">
            <a:spAutoFit/>
          </a:bodyPr>
          <a:lstStyle/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Рефлекс </a:t>
            </a:r>
          </a:p>
          <a:p>
            <a:pPr algn="l" defTabSz="849313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на радужке</a:t>
            </a:r>
            <a:endParaRPr lang="en-US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V="1">
            <a:off x="3643306" y="2285990"/>
            <a:ext cx="3643338" cy="121444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001156" cy="1143000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002060"/>
                </a:solidFill>
                <a:latin typeface="Arial" charset="0"/>
              </a:rPr>
              <a:t>Программа цифровой обработки изображения сканирующей щели </a:t>
            </a:r>
            <a:r>
              <a:rPr lang="en-US" sz="3200" dirty="0" err="1" smtClean="0">
                <a:solidFill>
                  <a:srgbClr val="002060"/>
                </a:solidFill>
              </a:rPr>
              <a:t>Orbscan</a:t>
            </a:r>
            <a:r>
              <a:rPr lang="en-US" sz="3200" dirty="0" smtClean="0">
                <a:solidFill>
                  <a:srgbClr val="002060"/>
                </a:solidFill>
              </a:rPr>
              <a:t> II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4" name="Picture 5" descr="eyesc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85926"/>
            <a:ext cx="5357850" cy="39112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5" descr="eyesc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85926"/>
            <a:ext cx="5429288" cy="3929089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sp3d>
            <a:bevelT/>
          </a:sp3d>
        </p:spPr>
      </p:pic>
      <p:pic>
        <p:nvPicPr>
          <p:cNvPr id="21" name="Picture 1" descr="F:\Confer\14.05.08\Sli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214422"/>
            <a:ext cx="6762797" cy="5072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2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02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5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275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111\Desktop\ZDW Presentation\Conference JPEG\nor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50" cy="6697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3243282" y="131762"/>
            <a:ext cx="5472122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Нормальная Роговица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3500430" y="285728"/>
            <a:ext cx="5400684" cy="654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40" name="Picture 4" descr="F:\Confer\14.05.08\Keratocon Typ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9001188" cy="6539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3500430" y="285736"/>
            <a:ext cx="5072098" cy="7143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Классический Кератоконус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714348" y="1000108"/>
            <a:ext cx="2643206" cy="2714644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857224" y="3857628"/>
            <a:ext cx="2428892" cy="2357454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5500694" y="1071546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5572132" y="3857628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111\Desktop\ZDW Presentation\Conference JPEG\Keratoconus Atip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1873"/>
            <a:ext cx="9072594" cy="65918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400684" cy="511156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Атипичный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Кератоконус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715008" y="785794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715008" y="3714752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857224" y="3714752"/>
            <a:ext cx="2643206" cy="2714644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85786" y="857232"/>
            <a:ext cx="2786082" cy="2714644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Атипичный</a:t>
            </a:r>
            <a:r>
              <a:rPr lang="ru-RU" dirty="0" smtClean="0"/>
              <a:t> Кератоконус </a:t>
            </a:r>
            <a:endParaRPr lang="en-US" dirty="0"/>
          </a:p>
        </p:txBody>
      </p:sp>
      <p:pic>
        <p:nvPicPr>
          <p:cNvPr id="43010" name="Picture 2" descr="F:\Confer\14.05.08\Atypical Keratoconus Ge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38677"/>
            <a:ext cx="8215370" cy="59689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Кольцо 6"/>
          <p:cNvSpPr/>
          <p:nvPr/>
        </p:nvSpPr>
        <p:spPr>
          <a:xfrm>
            <a:off x="1000100" y="3929066"/>
            <a:ext cx="2643206" cy="2643206"/>
          </a:xfrm>
          <a:prstGeom prst="donut">
            <a:avLst>
              <a:gd name="adj" fmla="val 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1000100" y="1428736"/>
            <a:ext cx="2643206" cy="2428892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357818" y="1500174"/>
            <a:ext cx="2643206" cy="2428892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357818" y="4071942"/>
            <a:ext cx="2643206" cy="2500330"/>
          </a:xfrm>
          <a:prstGeom prst="donut">
            <a:avLst>
              <a:gd name="adj" fmla="val 845"/>
            </a:avLst>
          </a:prstGeom>
          <a:solidFill>
            <a:srgbClr val="007E39"/>
          </a:solidFill>
          <a:ln>
            <a:solidFill>
              <a:srgbClr val="239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1364</TotalTime>
  <Words>168</Words>
  <Application>Microsoft Office PowerPoint</Application>
  <PresentationFormat>Экран (4:3)</PresentationFormat>
  <Paragraphs>54</Paragraphs>
  <Slides>28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Клиническое применение Диагностической Станции ZDW (B&amp;L)</vt:lpstr>
      <vt:lpstr>Слайд 2</vt:lpstr>
      <vt:lpstr>Принцип Современной Кератотопографии</vt:lpstr>
      <vt:lpstr>Кератотопография + Видеокератография = ORBSCAN </vt:lpstr>
      <vt:lpstr>Программа цифровой обработки изображения сканирующей щели Orbscan II</vt:lpstr>
      <vt:lpstr>Нормальная Роговица</vt:lpstr>
      <vt:lpstr>Классический Кератоконус</vt:lpstr>
      <vt:lpstr>Атипичный  Кератоконус</vt:lpstr>
      <vt:lpstr>Атипичный Кератоконус </vt:lpstr>
      <vt:lpstr>Второй Глаз </vt:lpstr>
      <vt:lpstr>Слайд 11</vt:lpstr>
      <vt:lpstr>Двойная Верхушка</vt:lpstr>
      <vt:lpstr>Слайд 13</vt:lpstr>
      <vt:lpstr>Pelucid Marginal Degeneration</vt:lpstr>
      <vt:lpstr>Контроль  Результатов Лазерной Коррекции</vt:lpstr>
      <vt:lpstr>Оценка Ширины Угла П/К  (Пре Оп.)</vt:lpstr>
      <vt:lpstr>Оценка Ширины Угла П/К  (Пост Оп.)</vt:lpstr>
      <vt:lpstr>Рефракционная Терапия –   Paragon CRT</vt:lpstr>
      <vt:lpstr>Рефракционная Терапия Paragon CRT</vt:lpstr>
      <vt:lpstr>Глубокая Линза – Смещение Книзу</vt:lpstr>
      <vt:lpstr>Плоская Линза – Смещение Кверху</vt:lpstr>
      <vt:lpstr>Плоская Линза – Smile (Улыбка)</vt:lpstr>
      <vt:lpstr>Астигматизм</vt:lpstr>
      <vt:lpstr>Смешанный Астигматизм +3.0/-5.5</vt:lpstr>
      <vt:lpstr>Слайд 25</vt:lpstr>
      <vt:lpstr>Слайд 26</vt:lpstr>
      <vt:lpstr>Слайд 27</vt:lpstr>
      <vt:lpstr>Слайд 28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Клиническое применение Диагностической Станции ZDW (B&amp;L)</dc:title>
  <dc:creator>www.PHILka.RU</dc:creator>
  <cp:lastModifiedBy>Оксана</cp:lastModifiedBy>
  <cp:revision>133</cp:revision>
  <dcterms:created xsi:type="dcterms:W3CDTF">2008-05-12T09:30:57Z</dcterms:created>
  <dcterms:modified xsi:type="dcterms:W3CDTF">2011-07-05T19:45:00Z</dcterms:modified>
</cp:coreProperties>
</file>